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9" r:id="rId5"/>
    <p:sldId id="262" r:id="rId6"/>
    <p:sldId id="266" r:id="rId7"/>
    <p:sldId id="264" r:id="rId8"/>
    <p:sldId id="265" r:id="rId9"/>
    <p:sldId id="280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81" r:id="rId18"/>
    <p:sldId id="273" r:id="rId19"/>
    <p:sldId id="274" r:id="rId20"/>
    <p:sldId id="275" r:id="rId21"/>
    <p:sldId id="276" r:id="rId22"/>
    <p:sldId id="279" r:id="rId23"/>
    <p:sldId id="277" r:id="rId24"/>
    <p:sldId id="283" r:id="rId25"/>
    <p:sldId id="278" r:id="rId26"/>
    <p:sldId id="258" r:id="rId27"/>
  </p:sldIdLst>
  <p:sldSz cx="18288000" cy="10287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  <p:embeddedFont>
      <p:font typeface="Poppins Bold" panose="00000800000000000000" pitchFamily="2" charset="0"/>
      <p:regular r:id="rId35"/>
      <p:bold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1" d="100"/>
          <a:sy n="41" d="100"/>
        </p:scale>
        <p:origin x="90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05BEE-E754-4039-B523-22FF9DC4D507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F2FF4-D431-434B-AB3B-56D108F410D5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413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F2FF4-D431-434B-AB3B-56D108F410D5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9395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53924-1B1A-45B4-8A8B-24C5F09592B7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8B72-C1A3-47A6-ADBC-C1C7FA8DF283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3E5-4391-4654-8DD0-E5C9F1A8AE90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15EB-F2CB-4379-BE25-9125A4226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3E538E-830A-4DB6-9D09-14293A397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78038-939B-4F8A-B7D6-34443EF29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5707E-2779-4996-8E57-B27EFE2DE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0393F-D2E8-49D0-896A-1A2D69C44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98877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BAEEF-449D-455D-A338-E09FE3CAE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65D96-28AE-4F19-950C-5381A995C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D5298-22E8-46E7-9BF7-8AE714DD6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610E2-26EA-4A1D-A022-15B0409BE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70921-B165-4A52-8D50-F03863342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7903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C3332-4911-4E8F-B4E6-C0A895FD6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01388-A6AD-450D-B1D9-AC42357D9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84BD7-D59A-4428-A872-5D721CC43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E5746-494B-4FAD-85C7-F788BECDA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92F13-639E-4593-8097-81209EC8C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87729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50DC0-75D6-4741-82A8-C23ECDFC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63917-C282-46AF-9C95-0D8E76427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EC68D1-3B2C-4E9F-8A4A-D6DEC40C55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61B94-0515-48EB-A777-0B2A3CFB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6E578-EB60-4F5E-AC3A-4B97FBB9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FE37AB-81AA-4BDE-991D-68114D91D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14895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2053B-876F-47DD-85F7-A80C9E2D6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3257F-FE5C-40C0-9846-43A0295C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65B470-7B80-4267-9E0F-13DF69ED7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6852FF-971C-4FB5-BB93-7DEE3BCB4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7FDDC8-2A37-469A-B621-63D1931993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5F4EBF-8079-4ED5-B8B2-156EC076C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5B66ED-997A-43AF-B4AE-235B1AAE4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D14A8-D5EA-4404-98EB-5F2F81FA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4939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4623A-ED5A-438A-B7B9-245B7483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B5F4D-42BE-46D5-8AF4-66F12520C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998E59-9093-4565-950D-46401C1CC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92C81-B6F1-416B-AB02-A15BA79E3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51177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89580F-EAC1-4404-8ADC-708B49ED1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03596A-CE5B-48D5-832C-4D1A4AD7C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73EBA-C983-4902-8339-2BFA7A430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10374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B0C77-7F29-4868-B4D1-E5FA254A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65341-7F7B-4924-8B6C-48E50345B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8CEDAF-DF45-45B6-9C69-F79E166EC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25965A-8D66-4EDF-878B-267FF75F6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EEB8D-6D57-40BD-997C-00BA5BA0B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477C70-9E0D-4CC3-BF25-6BD73DD3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119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B470-C708-45F0-9A5C-201CB7B02AF0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255E-658A-453E-BEEC-4EEE2110A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DE3533-F235-44C4-963C-8CF464A644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0B6A7-8C06-4B02-8ADA-745B955B4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14789A-1277-46EB-87F2-C37C1BB0B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47FFD-AF99-42EE-97B7-384464F80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E63D70-D12F-456E-8CAF-4FAF2E16E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84257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50DBD-55FE-4FD7-A6E6-478192EC3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BBBF0-A64C-4548-B554-74D38FB11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92969-C098-4C90-8728-83159E5A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C6896-CD44-40B5-B289-36A4084D8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BEB6D-ADC0-4BD8-B9E1-9AFD7A62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24969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54C7F2-FAD3-48BA-A3D3-A983E6982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CCB369-E8F9-4AF4-9787-37BAB65872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B0D5C-B0CE-4CED-87C3-C6754FD3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917D2-C90F-41CA-A900-3ADBC5185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7C42B-81D1-4A66-94AC-1C74D4141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590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8767-5012-47AA-95CD-D3BF5601A795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3321-1159-4ED7-89F1-82394D313934}" type="datetime1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3E5A6-C26F-4ECA-BA34-F9B6A2DCA166}" type="datetime1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5A1F6-EEA8-4CF6-A15D-A09CB82B3264}" type="datetime1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34200" y="887730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5EA04-8605-4CF9-9B26-5B2E98B0D469}" type="datetime1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8508-3A31-4E63-95C5-585B419F9B63}" type="datetime1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4D92E-7B41-4A89-9B76-B14A68C10D7B}" type="datetime1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35BB4-646D-4C92-BC13-EEECE788928F}" type="datetime1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3F4172-F4AC-4943-B1FB-8730E210B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DA8B7-8150-4A4A-9309-C06B7BFD5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AE98C-0EC1-4DA7-B973-D54AC458C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FADB2-D6E9-4270-ABEB-0F9CC329F906}" type="datetimeFigureOut">
              <a:rPr lang="en-MY" smtClean="0"/>
              <a:t>1/6/2025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8F297-6C3D-4F63-85E7-0CFAC1D03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C744E-C7A2-4C98-AFB8-B479E596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F9910-3661-427A-BA38-A9C0D7AE643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8595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434405" y="-2424537"/>
            <a:ext cx="22827322" cy="3667449"/>
            <a:chOff x="0" y="0"/>
            <a:chExt cx="5660971" cy="9094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-9425734">
            <a:off x="8385001" y="475597"/>
            <a:ext cx="8761717" cy="8957146"/>
          </a:xfrm>
          <a:custGeom>
            <a:avLst/>
            <a:gdLst/>
            <a:ahLst/>
            <a:cxnLst/>
            <a:rect l="l" t="t" r="r" b="b"/>
            <a:pathLst>
              <a:path w="8761717" h="8957146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0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Freeform 9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0" name="Freeform 10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11" name="Group 11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5028342" y="2366775"/>
            <a:ext cx="1959027" cy="1625393"/>
          </a:xfrm>
          <a:custGeom>
            <a:avLst/>
            <a:gdLst/>
            <a:ahLst/>
            <a:cxnLst/>
            <a:rect l="l" t="t" r="r" b="b"/>
            <a:pathLst>
              <a:path w="1959027" h="1625393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6" name="TextBox 16"/>
          <p:cNvSpPr txBox="1"/>
          <p:nvPr/>
        </p:nvSpPr>
        <p:spPr>
          <a:xfrm>
            <a:off x="383991" y="4383759"/>
            <a:ext cx="11039987" cy="2539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7"/>
              </a:lnSpc>
            </a:pPr>
            <a:r>
              <a:rPr lang="en-US" sz="4934" b="1" spc="-157" dirty="0">
                <a:solidFill>
                  <a:srgbClr val="462DD4"/>
                </a:solidFill>
                <a:latin typeface="Poppins Bold"/>
                <a:ea typeface="Poppins Bold"/>
                <a:cs typeface="Poppins Bold"/>
                <a:sym typeface="Poppins Bold"/>
              </a:rPr>
              <a:t>TRAINING OF CORE TRAINERS FOR CPG MANAGEMENT OF BIPOLAR DISORDER (SECOND EDITION)</a:t>
            </a:r>
          </a:p>
          <a:p>
            <a:pPr algn="ctr">
              <a:lnSpc>
                <a:spcPts val="5352"/>
              </a:lnSpc>
            </a:pPr>
            <a:endParaRPr lang="en-US" sz="4934" b="1" spc="-157" dirty="0">
              <a:solidFill>
                <a:srgbClr val="462DD4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8B86BA-F0FB-484E-B042-270A614C6E10}"/>
              </a:ext>
            </a:extLst>
          </p:cNvPr>
          <p:cNvSpPr txBox="1"/>
          <p:nvPr/>
        </p:nvSpPr>
        <p:spPr>
          <a:xfrm>
            <a:off x="3409008" y="6576377"/>
            <a:ext cx="5549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CASE DISCUSSION 3</a:t>
            </a:r>
            <a:endParaRPr lang="en-MY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54A2C5-3AC4-4833-8005-AC873467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86576" y="100377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733800" y="2715427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 "/>
              </a:rPr>
              <a:t>How will you manage her now?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589139-5BC6-439F-9D88-15B1D90B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73400" y="96393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10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473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2209800" y="29520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713218" y="85744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356187" y="2092212"/>
            <a:ext cx="14471226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Assess the severity of her current Major Depressive Episode, including: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suicidal risk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risk of aggression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psychosis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functional Impairment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Based on the above, discuss the treatment options with the patient and her husband: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increasing the current medication dose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switch to another medication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adjunct with psychosocial intervention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adjunct with ECT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3A3BA5-4837-42C4-8462-A35D7840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69652" y="9552524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11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832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647887" y="2041421"/>
            <a:ext cx="13823032" cy="491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Zara has no suicidal ideation or psychotic symptoms.</a:t>
            </a:r>
          </a:p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Her husband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 and work colleagues are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supportive.</a:t>
            </a:r>
          </a:p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She refuses medication saying that it does not seem to make a difference in her condition, and also due to her worries about its effects on the fetus. </a:t>
            </a:r>
          </a:p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 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11206" y="8883610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74CCBE-A87F-4AB3-8B51-1A54BEA0B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97200" y="928500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12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6745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81000" y="884693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810000" y="2674447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 "/>
              </a:rPr>
              <a:t>How would you counsel her?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BF56E9-DC17-4044-898B-2848EA3F9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36901" y="926636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13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44087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86576" y="948047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491838" y="2585513"/>
            <a:ext cx="12344400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Psychoeducation on BD in pregnancy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effects of physiological changes and other psychosocial stressors on the mood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Counsel regarding risks and benefits of treatment vs not being on treatment for mother and fetus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Close monitoring and collaborative management between: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Maternal and Child Health Service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Psychiatry Service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B9820E-C5E9-4E3B-941C-16DCCBDD9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97200" y="950474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14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0110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581400" y="1819459"/>
            <a:ext cx="13266286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Zara’s symptoms improved with an increase in her lithium dosage, and the rest of her pregnancy was uneventful.  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  <a:p>
            <a:pPr marL="347472" marR="0" lvl="0" indent="-347472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At the hospital admission for labor, her lithium was withheld by the Obstetrics team, who later consulted the psychiatry team for reinitiating lithium post-delivery.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26704" y="8836167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7A8CE-41D6-440B-B387-9A75AA00E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57008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15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586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726314" y="1244843"/>
            <a:ext cx="13823032" cy="6760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Shared decision-making was done with the patient and husband, both of whom strongly declined lithium to be restarted.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They were not keen on any medications but agreed to be under follow-up.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dirty="0">
                <a:latin typeface="Arial "/>
              </a:rPr>
              <a:t>Zara was reviewed at home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for the first 2 weeks and noted to be </a:t>
            </a:r>
            <a:r>
              <a:rPr lang="en-US" sz="4000" dirty="0">
                <a:latin typeface="Arial "/>
              </a:rPr>
              <a:t>slowly adjusting to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motherhood.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At the </a:t>
            </a:r>
            <a:r>
              <a:rPr kumimoji="0" lang="en-US" sz="40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klinik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 </a:t>
            </a:r>
            <a:r>
              <a:rPr kumimoji="0" lang="en-US" sz="40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kesihatan</a:t>
            </a:r>
            <a:r>
              <a:rPr kumimoji="0" lang="en-US" sz="4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visit at </a:t>
            </a:r>
            <a:r>
              <a:rPr lang="en-US" sz="4000" dirty="0">
                <a:latin typeface="Arial "/>
              </a:rPr>
              <a:t>4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weeks postpartum, Zara was noted to be severely depressed with suicidal ideation.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17664" y="8879909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8657DE-6E0F-4C01-8F26-9FC3751B8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97200" y="962067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16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1578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62400" y="107700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962400" y="2897878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4000" b="1" dirty="0">
                <a:solidFill>
                  <a:srgbClr val="FF0000"/>
                </a:solidFill>
                <a:latin typeface="Arial "/>
              </a:rPr>
              <a:t>What would be the next step?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08487-A568-4755-822B-159BBCA65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544800" y="94489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17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19466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783575" y="900136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505200" y="2510755"/>
            <a:ext cx="13258800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Assess the severity of her current major depressive episode, including: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suicidal risk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infanticidal risk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functional Impairment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Counsel on risks and benefits of treatment vs not being on treatment for mother and infant, particularly concerning breastfeeding: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start a new medication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adjunct with psychosocial intervention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adjunct with ECT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447F43-5E7F-4BBD-BCF8-3D33C31AC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88652" y="94489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18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1571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16571" y="149003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663385" y="1643098"/>
            <a:ext cx="13823032" cy="5021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latin typeface="Arial"/>
                <a:ea typeface="Arial"/>
                <a:cs typeface="Arial"/>
                <a:sym typeface="Arial"/>
              </a:rPr>
              <a:t>Zara is referred back to psychiatric services for urgent review.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Zara has suicidal ideas (no plans or attempts)</a:t>
            </a:r>
            <a:r>
              <a:rPr lang="en-MY" sz="4000" dirty="0">
                <a:latin typeface="Arial "/>
              </a:rPr>
              <a:t>.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MY" sz="4000" dirty="0">
                <a:latin typeface="Arial "/>
              </a:rPr>
              <a:t>She has trouble breastfeeding and is unable to bond with her baby.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MY" sz="4000" dirty="0">
                <a:latin typeface="Arial "/>
              </a:rPr>
              <a:t>She has good support from her husband and her mother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600200" y="8858328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773872-FF9F-4237-9ADF-1B34C8642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42923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19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778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9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9999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378871" y="1009466"/>
            <a:ext cx="14425858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Zara is a 33-year-old lady who presents to the psychiatry clinic for her regular follow-up for Bipolar II Disorder.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She was diagnosed with the illness for the past 5 years and has been on T Lithium 300mg BD. </a:t>
            </a: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She has been married for 3 years and plans to conceive.</a:t>
            </a: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She asks if she could stop her medication because she is concerned about the effect on her pregnancy.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29287" y="8879909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CASE 3 : ZARA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3659D1-4596-419B-A029-B363FC583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71129" y="9341574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</a:t>
            </a:fld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62400" y="107700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733800" y="2897878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4000" b="1" dirty="0">
                <a:solidFill>
                  <a:srgbClr val="FF0000"/>
                </a:solidFill>
                <a:latin typeface="Arial "/>
              </a:rPr>
              <a:t>How will you manage Zara now?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C8C349-7359-4644-9689-6D8D40E9E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16200" y="94489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20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9572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46628-5BB7-E088-AEA4-E462CCA08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
            <a:extLst>
              <a:ext uri="{FF2B5EF4-FFF2-40B4-BE49-F238E27FC236}">
                <a16:creationId xmlns:a16="http://schemas.microsoft.com/office/drawing/2014/main" id="{97242562-E040-E83A-CC04-1AE7D1B4EE7B}"/>
              </a:ext>
            </a:extLst>
          </p:cNvPr>
          <p:cNvSpPr/>
          <p:nvPr/>
        </p:nvSpPr>
        <p:spPr>
          <a:xfrm rot="93030">
            <a:off x="385379" y="306833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C5E130DD-29E4-A379-7B4C-AF9765D220D2}"/>
              </a:ext>
            </a:extLst>
          </p:cNvPr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0807FAF-B601-7161-EB6E-816EF988620A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07E8521-B5CB-11B7-9B4D-CBBA3995DE6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id="{D11E7FCF-0D56-322E-D68C-5FCC65745DE4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0EA5BF7A-3C57-C10E-F3DD-4D85F3558DCF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AB652F-2746-26E4-9FBE-06DC3AA0F3BA}"/>
              </a:ext>
            </a:extLst>
          </p:cNvPr>
          <p:cNvSpPr txBox="1"/>
          <p:nvPr/>
        </p:nvSpPr>
        <p:spPr>
          <a:xfrm>
            <a:off x="3962400" y="107700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B4B0D-65D1-4F91-AA96-B50BF2C91F90}"/>
              </a:ext>
            </a:extLst>
          </p:cNvPr>
          <p:cNvSpPr txBox="1"/>
          <p:nvPr/>
        </p:nvSpPr>
        <p:spPr>
          <a:xfrm>
            <a:off x="3485157" y="3074352"/>
            <a:ext cx="12357762" cy="4042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Provide Psychoeducation on BD with emphasis on the impact of relapse on mother and baby. </a:t>
            </a:r>
          </a:p>
          <a:p>
            <a:pPr marL="1028700" lvl="1" indent="-571500"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Counsel on the need for medication for relapse of BD in the postpartum period, benefits of treatment, and risks of untreated illness. </a:t>
            </a:r>
          </a:p>
          <a:p>
            <a:pPr marL="1028700" lvl="1" indent="-571500">
              <a:spcBef>
                <a:spcPts val="1000"/>
              </a:spcBef>
              <a:buFont typeface="Courier New" panose="02070309020205020404" pitchFamily="49" charset="0"/>
              <a:buChar char="o"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Counsel on safety profile in breastfeeding.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02CED2-5A2A-4C88-B61D-5DD26B5E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92400" y="94869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21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3046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62400" y="1077004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118E97-0B00-4E61-AA6F-9350D742E93F}"/>
              </a:ext>
            </a:extLst>
          </p:cNvPr>
          <p:cNvSpPr txBox="1"/>
          <p:nvPr/>
        </p:nvSpPr>
        <p:spPr>
          <a:xfrm>
            <a:off x="3310809" y="2674447"/>
            <a:ext cx="13275063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Start on antipsychotics, e.g., Quetiapine, which is safe in lactation.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Consider ECT if indicated (refer to the algorithm)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Address mother-baby interaction.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000" dirty="0">
                <a:latin typeface="Arial "/>
              </a:rPr>
              <a:t>Connect with a lactation counselor.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Affirm and mobilize more social support.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Address contraception and 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prepregnancy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 counseling for the next pregnancy.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DBB10A-A849-4605-9F97-73C6E9AE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16200" y="94743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22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0832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46628-5BB7-E088-AEA4-E462CCA08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
            <a:extLst>
              <a:ext uri="{FF2B5EF4-FFF2-40B4-BE49-F238E27FC236}">
                <a16:creationId xmlns:a16="http://schemas.microsoft.com/office/drawing/2014/main" id="{97242562-E040-E83A-CC04-1AE7D1B4EE7B}"/>
              </a:ext>
            </a:extLst>
          </p:cNvPr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C5E130DD-29E4-A379-7B4C-AF9765D220D2}"/>
              </a:ext>
            </a:extLst>
          </p:cNvPr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0807FAF-B601-7161-EB6E-816EF988620A}"/>
                </a:ext>
              </a:extLst>
            </p:cNvPr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C07E8521-B5CB-11B7-9B4D-CBBA3995DE6C}"/>
                </a:ext>
              </a:extLst>
            </p:cNvPr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id="{D11E7FCF-0D56-322E-D68C-5FCC65745DE4}"/>
              </a:ext>
            </a:extLst>
          </p:cNvPr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0EA5BF7A-3C57-C10E-F3DD-4D85F3558DCF}"/>
              </a:ext>
            </a:extLst>
          </p:cNvPr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AB652F-2746-26E4-9FBE-06DC3AA0F3BA}"/>
              </a:ext>
            </a:extLst>
          </p:cNvPr>
          <p:cNvSpPr txBox="1"/>
          <p:nvPr/>
        </p:nvSpPr>
        <p:spPr>
          <a:xfrm>
            <a:off x="3962400" y="107700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FA6ED4-863D-BEBA-144A-3601833AFDDA}"/>
              </a:ext>
            </a:extLst>
          </p:cNvPr>
          <p:cNvSpPr txBox="1"/>
          <p:nvPr/>
        </p:nvSpPr>
        <p:spPr>
          <a:xfrm>
            <a:off x="3139123" y="2493180"/>
            <a:ext cx="14194694" cy="7509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4000" i="0" strike="noStrike" dirty="0">
                <a:latin typeface="Arial"/>
                <a:ea typeface="Arial"/>
                <a:cs typeface="Arial"/>
                <a:sym typeface="Arial"/>
              </a:rPr>
              <a:t>Safety Planning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dirty="0">
                <a:latin typeface="Arial"/>
                <a:ea typeface="Arial"/>
                <a:cs typeface="Arial"/>
                <a:sym typeface="Arial"/>
              </a:rPr>
              <a:t>as below is done :</a:t>
            </a: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dirty="0" err="1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4000" i="0" u="none" strike="noStrike" dirty="0" err="1">
                <a:latin typeface="Arial"/>
                <a:ea typeface="Arial"/>
                <a:cs typeface="Arial"/>
                <a:sym typeface="Arial"/>
              </a:rPr>
              <a:t>ecognising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 warning signs of impending suicidal crisis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identifying and employing internal coping strategies without needing to contact another person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i="0" u="none" strike="noStrike" dirty="0" err="1">
                <a:latin typeface="Arial"/>
                <a:ea typeface="Arial"/>
                <a:cs typeface="Arial"/>
                <a:sym typeface="Arial"/>
              </a:rPr>
              <a:t>utilising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 contact with people as a means of distraction from suicidal thoughts and urges 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contacting family members or friends who may help to resolve a crisis and with whom suicidality can be discussed 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ontacting mental health professionals o</a:t>
            </a:r>
            <a:r>
              <a:rPr lang="en-US" sz="4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 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agencies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1041400" lvl="1" indent="-571500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52000"/>
              <a:buFont typeface="Wingdings" panose="05000000000000000000" pitchFamily="2" charset="2"/>
              <a:buChar char="ü"/>
            </a:pPr>
            <a:r>
              <a:rPr lang="en-US" sz="4000" dirty="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4000" i="0" u="none" strike="noStrike" dirty="0">
                <a:latin typeface="Arial"/>
                <a:ea typeface="Arial"/>
                <a:cs typeface="Arial"/>
                <a:sym typeface="Arial"/>
              </a:rPr>
              <a:t>educing the potential use of lethal means </a:t>
            </a:r>
            <a:endParaRPr lang="en-US" sz="4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n-US" sz="4000" i="0" strike="noStrik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B2FA1F-8231-46E6-873A-EB5DE69F6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304702" y="94489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23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6118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680284" y="1069198"/>
            <a:ext cx="13823032" cy="8735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Zara agrees to try T. Quetiapine and managed as an outpatient.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MY" sz="4000" dirty="0">
                <a:latin typeface="Arial "/>
              </a:rPr>
              <a:t>She </a:t>
            </a:r>
            <a:r>
              <a:rPr kumimoji="0" lang="en-MY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continues breastfeeding her baby with help from a lactation counsellor and has a better bond with her child.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Zara used her safety plans when in crisis and did not have suicide attempts.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She achieves remission at 1 year postpartum, and her child continues to thrive in growth.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"/>
                <a:ea typeface="+mn-ea"/>
                <a:cs typeface="+mn-cs"/>
              </a:rPr>
              <a:t>She continues maintenance treatment while also using a contraception method of choice as advised by the Maternal and Child Health service team.</a:t>
            </a:r>
          </a:p>
          <a:p>
            <a:endParaRPr lang="en-MY" sz="4000" dirty="0">
              <a:latin typeface="Arial "/>
            </a:endParaRP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12498" y="8892568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Ends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BF96A8-A56D-435F-BE49-623119E1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163800" y="9483654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24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8198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3434405" y="-2424537"/>
            <a:ext cx="22827322" cy="3667449"/>
            <a:chOff x="0" y="0"/>
            <a:chExt cx="5660971" cy="9094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660972" cy="909494"/>
            </a:xfrm>
            <a:custGeom>
              <a:avLst/>
              <a:gdLst/>
              <a:ahLst/>
              <a:cxnLst/>
              <a:rect l="l" t="t" r="r" b="b"/>
              <a:pathLst>
                <a:path w="5660972" h="909494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4876606">
            <a:off x="-2631017" y="7726570"/>
            <a:ext cx="4714159" cy="4819308"/>
          </a:xfrm>
          <a:custGeom>
            <a:avLst/>
            <a:gdLst/>
            <a:ahLst/>
            <a:cxnLst/>
            <a:rect l="l" t="t" r="r" b="b"/>
            <a:pathLst>
              <a:path w="4714159" h="4819308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6" name="Freeform 6"/>
          <p:cNvSpPr/>
          <p:nvPr/>
        </p:nvSpPr>
        <p:spPr>
          <a:xfrm>
            <a:off x="11857221" y="1719908"/>
            <a:ext cx="4955368" cy="7132071"/>
          </a:xfrm>
          <a:custGeom>
            <a:avLst/>
            <a:gdLst/>
            <a:ahLst/>
            <a:cxnLst/>
            <a:rect l="l" t="t" r="r" b="b"/>
            <a:pathLst>
              <a:path w="4955368" h="7132071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7" name="Group 7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609927" cy="1032381"/>
            </a:xfrm>
            <a:custGeom>
              <a:avLst/>
              <a:gdLst/>
              <a:ahLst/>
              <a:cxnLst/>
              <a:rect l="l" t="t" r="r" b="b"/>
              <a:pathLst>
                <a:path w="9609927" h="1032381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7"/>
              </a:lnSpc>
            </a:pPr>
            <a:r>
              <a:rPr lang="en-US" sz="4934" b="1" spc="-157">
                <a:solidFill>
                  <a:srgbClr val="462DD4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</a:t>
            </a:r>
          </a:p>
        </p:txBody>
      </p:sp>
      <p:sp>
        <p:nvSpPr>
          <p:cNvPr id="11" name="Freeform 11"/>
          <p:cNvSpPr/>
          <p:nvPr/>
        </p:nvSpPr>
        <p:spPr>
          <a:xfrm>
            <a:off x="1028700" y="-386950"/>
            <a:ext cx="10062506" cy="10136224"/>
          </a:xfrm>
          <a:custGeom>
            <a:avLst/>
            <a:gdLst/>
            <a:ahLst/>
            <a:cxnLst/>
            <a:rect l="l" t="t" r="r" b="b"/>
            <a:pathLst>
              <a:path w="10062506" h="10136224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8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CA63-29A9-4C7E-A5EC-43B33B4B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62400" y="1077004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902439" y="2897878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you assess Zara?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356F92-431C-461F-9840-CB512FDFB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97200" y="944893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3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3667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2209800" y="29520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4038600" y="749722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657600" y="2534188"/>
            <a:ext cx="134112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Assess the risks of relapse and weigh the benefits and risks of being on a mood stabilizer during pregnancy and the risks of stopping the medication abruptly.</a:t>
            </a:r>
          </a:p>
          <a:p>
            <a:pPr marL="1485900" lvl="2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What are her current symptoms?</a:t>
            </a:r>
          </a:p>
          <a:p>
            <a:pPr marL="1485900" lvl="2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Is she in remission?</a:t>
            </a:r>
          </a:p>
          <a:p>
            <a:pPr marL="1485900" lvl="2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What is the severity of her BD?</a:t>
            </a:r>
          </a:p>
          <a:p>
            <a:pPr marL="1485900" lvl="2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How many BD episodes has she had in the past? </a:t>
            </a:r>
          </a:p>
          <a:p>
            <a:pPr marL="1485900" lvl="2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Has she been tried on any other medications in the past?</a:t>
            </a: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585798-84C5-4021-89CE-DE35B565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47773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4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211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633680" y="988462"/>
            <a:ext cx="13823032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From assessment, she has had 2 other relapses in the past (1 hypomanic episode, and another depressive episode with a past suicide attempt (overdose of medication)).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 "/>
              <a:ea typeface="+mn-ea"/>
              <a:cs typeface="+mn-cs"/>
            </a:endParaRP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She has a strong genetic predisposition to BD and her relapses are usually precipitated by relationship issues with her mother-in-law.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440476" y="8797938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675D9-115D-49F0-8887-D7F82C350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80724" y="953870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5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493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1711206" y="51476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86576" y="969282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733800" y="2752235"/>
            <a:ext cx="98244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would you counsel Zara?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E76789-A678-4099-88D7-71FEB337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49601" y="95631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6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5225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2209800" y="29520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4038600" y="641226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245028" y="2346579"/>
            <a:ext cx="13411200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Psychoeducation on BD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It is advisable to continue medication for a chronic and complex illness like BD.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Counsel regarding risks of relapse and benefits of treatment vs risks of medications in pregnancy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risk of teratogenicity minimal with selected medication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need for regular monitoring by the obstetric team and detailed scan later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CC1126-01AC-437C-B7E5-E85012EA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773400" y="95631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7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994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382716" y="3536292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2209800" y="295201"/>
            <a:ext cx="12831319" cy="1832372"/>
            <a:chOff x="0" y="0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44B6A2-C53B-4EA8-AD29-C0DD833EAB93}"/>
              </a:ext>
            </a:extLst>
          </p:cNvPr>
          <p:cNvSpPr txBox="1"/>
          <p:nvPr/>
        </p:nvSpPr>
        <p:spPr>
          <a:xfrm>
            <a:off x="3962400" y="749722"/>
            <a:ext cx="98244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50690-79D0-468A-860C-E522332A6138}"/>
              </a:ext>
            </a:extLst>
          </p:cNvPr>
          <p:cNvSpPr txBox="1"/>
          <p:nvPr/>
        </p:nvSpPr>
        <p:spPr>
          <a:xfrm>
            <a:off x="3471318" y="2092212"/>
            <a:ext cx="134112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latin typeface="Arial 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latin typeface="Arial "/>
              </a:rPr>
              <a:t>In light of her request to stop medication, discuss the need for: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tapering down of current medication rather than stopping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switching to another medication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closely monitoring symptoms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4000" dirty="0">
                <a:latin typeface="Arial "/>
              </a:rPr>
              <a:t>shared-decision making</a:t>
            </a: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CDDE62-AB30-4FE5-8BB6-D4BF1627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15718" y="9552524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8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9176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93030">
            <a:off x="871751" y="1707023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grpSp>
        <p:nvGrpSpPr>
          <p:cNvPr id="4" name="Group 4"/>
          <p:cNvGrpSpPr/>
          <p:nvPr/>
        </p:nvGrpSpPr>
        <p:grpSpPr>
          <a:xfrm>
            <a:off x="-990600" y="8425388"/>
            <a:ext cx="12831319" cy="1832372"/>
            <a:chOff x="63500" y="-6986"/>
            <a:chExt cx="3379442" cy="482600"/>
          </a:xfrm>
        </p:grpSpPr>
        <p:sp>
          <p:nvSpPr>
            <p:cNvPr id="5" name="Freeform 5"/>
            <p:cNvSpPr/>
            <p:nvPr/>
          </p:nvSpPr>
          <p:spPr>
            <a:xfrm>
              <a:off x="63500" y="-6986"/>
              <a:ext cx="3379442" cy="482600"/>
            </a:xfrm>
            <a:custGeom>
              <a:avLst/>
              <a:gdLst/>
              <a:ahLst/>
              <a:cxnLst/>
              <a:rect l="l" t="t" r="r" b="b"/>
              <a:pathLst>
                <a:path w="3379442" h="482600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MY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8958111">
            <a:off x="11681589" y="1235809"/>
            <a:ext cx="5709126" cy="5836467"/>
          </a:xfrm>
          <a:custGeom>
            <a:avLst/>
            <a:gdLst/>
            <a:ahLst/>
            <a:cxnLst/>
            <a:rect l="l" t="t" r="r" b="b"/>
            <a:pathLst>
              <a:path w="5709126" h="5836467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9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8" name="Freeform 8"/>
          <p:cNvSpPr/>
          <p:nvPr/>
        </p:nvSpPr>
        <p:spPr>
          <a:xfrm>
            <a:off x="387774" y="187447"/>
            <a:ext cx="2646864" cy="3809531"/>
          </a:xfrm>
          <a:custGeom>
            <a:avLst/>
            <a:gdLst/>
            <a:ahLst/>
            <a:cxnLst/>
            <a:rect l="l" t="t" r="r" b="b"/>
            <a:pathLst>
              <a:path w="2646864" h="3809531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26037" b="-24596"/>
            </a:stretch>
          </a:blipFill>
        </p:spPr>
        <p:txBody>
          <a:bodyPr/>
          <a:lstStyle/>
          <a:p>
            <a:endParaRPr lang="en-MY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EBD4F3-7182-4B83-B22C-639850F9B8A4}"/>
              </a:ext>
            </a:extLst>
          </p:cNvPr>
          <p:cNvSpPr txBox="1"/>
          <p:nvPr/>
        </p:nvSpPr>
        <p:spPr>
          <a:xfrm>
            <a:off x="3416159" y="945247"/>
            <a:ext cx="13823032" cy="6760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Zara chooses to continue her medication.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She presented to the nearest KK several months later 8 weeks pregnant and in a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depressive episode.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Current stressor was her frequent vomiting due to morning sickness and increasing pressure at the workplace after being promoted.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 "/>
                <a:ea typeface="+mn-ea"/>
                <a:cs typeface="+mn-cs"/>
              </a:rPr>
              <a:t>Her husband also reports that she has been rather irritable towards her mother-in-law, causing many arguments at home. </a:t>
            </a:r>
          </a:p>
          <a:p>
            <a:pPr marL="347472" marR="0" lvl="0" indent="-347472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Arial 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29A13-13F2-4212-B6AA-5BE9A6BA91C8}"/>
              </a:ext>
            </a:extLst>
          </p:cNvPr>
          <p:cNvSpPr txBox="1"/>
          <p:nvPr/>
        </p:nvSpPr>
        <p:spPr>
          <a:xfrm>
            <a:off x="1711206" y="8879909"/>
            <a:ext cx="796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Scenario Continues …</a:t>
            </a:r>
            <a:endParaRPr lang="en-MY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A39841-0C50-4445-A277-AE5B80BBC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1000" y="9620676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9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6828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1102</Words>
  <Application>Microsoft Office PowerPoint</Application>
  <PresentationFormat>Custom</PresentationFormat>
  <Paragraphs>155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Wingdings</vt:lpstr>
      <vt:lpstr>Calibri</vt:lpstr>
      <vt:lpstr>Calibri Light</vt:lpstr>
      <vt:lpstr>Poppins Bold</vt:lpstr>
      <vt:lpstr>Courier New</vt:lpstr>
      <vt:lpstr>Arial </vt:lpstr>
      <vt:lpstr>Arial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Orange and White Gradient Modern Artificial Intelligence Presentation</dc:title>
  <dc:creator>User</dc:creator>
  <cp:lastModifiedBy>Karen Sharmini</cp:lastModifiedBy>
  <cp:revision>33</cp:revision>
  <dcterms:created xsi:type="dcterms:W3CDTF">2006-08-16T00:00:00Z</dcterms:created>
  <dcterms:modified xsi:type="dcterms:W3CDTF">2025-06-01T15:19:56Z</dcterms:modified>
  <dc:identifier>DAGWzgi5sPo</dc:identifier>
</cp:coreProperties>
</file>